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356" r:id="rId5"/>
    <p:sldId id="357" r:id="rId6"/>
    <p:sldId id="262" r:id="rId7"/>
    <p:sldId id="267" r:id="rId8"/>
    <p:sldId id="268" r:id="rId9"/>
    <p:sldId id="358" r:id="rId10"/>
    <p:sldId id="359" r:id="rId11"/>
    <p:sldId id="360" r:id="rId12"/>
    <p:sldId id="377" r:id="rId13"/>
    <p:sldId id="280" r:id="rId14"/>
    <p:sldId id="281" r:id="rId15"/>
    <p:sldId id="283" r:id="rId16"/>
    <p:sldId id="362" r:id="rId17"/>
    <p:sldId id="363" r:id="rId18"/>
    <p:sldId id="374" r:id="rId19"/>
    <p:sldId id="375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6" r:id="rId29"/>
    <p:sldId id="351" r:id="rId3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01749D-71D9-452C-9628-A571F56A2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D477A62-F268-4FAF-BD80-B154950A4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6B6F298-E6E6-463F-B9CF-A7EBF9F23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7832-FE68-4905-A751-CC9809E4E4BA}" type="datetimeFigureOut">
              <a:rPr lang="sk-SK" smtClean="0"/>
              <a:pPr/>
              <a:t>8.3.2018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CD83281-D166-455F-8EFB-12ABFD3F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C9073BB-6220-4B5C-A405-B7768A04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0863-BFA2-42EA-98D8-129854A7BC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362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5456E-7AA1-4E68-9314-AB686A26B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B0A4CB0C-371B-4316-B57B-252F500BF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C7575D4-3A57-4CE6-9357-5B7181AC5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7832-FE68-4905-A751-CC9809E4E4BA}" type="datetimeFigureOut">
              <a:rPr lang="sk-SK" smtClean="0"/>
              <a:pPr/>
              <a:t>8.3.2018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1432D91-CC3A-444E-9A3F-5640B7521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E0DA750-A5A0-40E9-AAB4-803CC15CC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0863-BFA2-42EA-98D8-129854A7BC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808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57B76F71-9BB5-4F96-A02D-C68A15ADA4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8B7A81F9-DE8E-4843-BA67-F054B1A8B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FECF038-174F-47EC-89E1-7D60ED0E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7832-FE68-4905-A751-CC9809E4E4BA}" type="datetimeFigureOut">
              <a:rPr lang="sk-SK" smtClean="0"/>
              <a:pPr/>
              <a:t>8.3.2018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8327A43-F224-461E-8A3C-E9A152F59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66ACC1D-D63A-480D-B9C0-4A8F2D241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0863-BFA2-42EA-98D8-129854A7BC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294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1D2149-BEEC-490E-9CD0-D915867DE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DA532F9-DD30-4F1C-8715-FCF898C64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2C229E8-F921-4AB1-B62F-95E9FDFF1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7832-FE68-4905-A751-CC9809E4E4BA}" type="datetimeFigureOut">
              <a:rPr lang="sk-SK" smtClean="0"/>
              <a:pPr/>
              <a:t>8.3.2018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A114204-5B89-4488-8BB9-0727FE8D4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C8BB8A6-22E4-4964-B81F-478ACE88D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0863-BFA2-42EA-98D8-129854A7BC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259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0EACD5-FE75-4E39-937A-7DFDC3C11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646F0734-C848-4117-9819-FD1710923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8B5AFF2-94C9-4F0D-B072-E5C83A80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7832-FE68-4905-A751-CC9809E4E4BA}" type="datetimeFigureOut">
              <a:rPr lang="sk-SK" smtClean="0"/>
              <a:pPr/>
              <a:t>8.3.2018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E062A89-6B53-4667-B04F-F53C4BEDD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83B3568-E75A-487C-9881-B7591422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0863-BFA2-42EA-98D8-129854A7BC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460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6FFF8F-7970-4196-9025-86D53AB1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C6C1851-1FD5-40E3-B4A0-CC7943A70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B9ED5D1A-CAC7-4A70-94BB-BCDCB9F8C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72752A0-D014-4CAC-813B-6B3A9FCB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7832-FE68-4905-A751-CC9809E4E4BA}" type="datetimeFigureOut">
              <a:rPr lang="sk-SK" smtClean="0"/>
              <a:pPr/>
              <a:t>8.3.2018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A0883A4-155D-4739-A27C-57ECD446C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EC1D0B6-79EC-4F04-A8BF-87B97AC92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0863-BFA2-42EA-98D8-129854A7BC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683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E308C7-9D61-4EB0-B86A-96D27C3E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5DEC76E8-55AD-4D4F-AA25-6629C3D8D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9AC184A-5917-4BCE-863A-02FB8D923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71F934ED-9C8F-4648-A28E-115B0CB1A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99D9E31-AB20-4787-A2A4-AD7661B5B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B922F367-55FF-420A-8EF2-D2D37E2ED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7832-FE68-4905-A751-CC9809E4E4BA}" type="datetimeFigureOut">
              <a:rPr lang="sk-SK" smtClean="0"/>
              <a:pPr/>
              <a:t>8.3.2018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5FCEDF8-E5C3-463B-A822-0D9011EB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17B3C058-DC15-47B6-9423-F7BAF3159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0863-BFA2-42EA-98D8-129854A7BC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823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ECB73D-51B6-4B40-BE6E-AB5C02196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4F281D3C-DD8C-4FEE-9715-DDAC6D33E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7832-FE68-4905-A751-CC9809E4E4BA}" type="datetimeFigureOut">
              <a:rPr lang="sk-SK" smtClean="0"/>
              <a:pPr/>
              <a:t>8.3.2018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3026F664-DB3E-45B1-A8DE-7E8BB77B2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43FC7FF-0490-4901-8FFA-8A2693EEC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0863-BFA2-42EA-98D8-129854A7BC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779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96BB2630-4B63-47AC-97E3-23B5A9B4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7832-FE68-4905-A751-CC9809E4E4BA}" type="datetimeFigureOut">
              <a:rPr lang="sk-SK" smtClean="0"/>
              <a:pPr/>
              <a:t>8.3.2018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87001D97-03D5-4BF7-869B-057676FCE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83402FD-9D20-4776-B9CB-BCE6704CE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0863-BFA2-42EA-98D8-129854A7BC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331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21C223-5CFE-4198-AC17-C8B55E22A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72D353F-4759-4364-B1F7-F30C05146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8F8196D6-68A0-4DB5-8979-0033AC072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BCAE415-AD48-4B70-9C9A-73FF16527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7832-FE68-4905-A751-CC9809E4E4BA}" type="datetimeFigureOut">
              <a:rPr lang="sk-SK" smtClean="0"/>
              <a:pPr/>
              <a:t>8.3.2018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8747886-E7C0-482B-9204-BA5F3353C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273DD7A-1213-44BA-824D-E4FAF5D8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0863-BFA2-42EA-98D8-129854A7BC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560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4DBD05-B408-42B7-B2F6-9340BAE10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5CBF6698-0633-410A-B56B-FD5FD10FFB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BB5BFB57-C57E-4B15-B635-216A13232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06D065D-5D67-4F8D-AD9A-0116FF22B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7832-FE68-4905-A751-CC9809E4E4BA}" type="datetimeFigureOut">
              <a:rPr lang="sk-SK" smtClean="0"/>
              <a:pPr/>
              <a:t>8.3.2018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AF218D3-7A71-4B6D-AF6B-1028AA83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5B69E5B-6BBF-45CA-AE1E-8645273CF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0863-BFA2-42EA-98D8-129854A7BC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097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B101C265-8F3B-4813-9175-216D5A159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9939067-A667-404C-BF85-E93E6F1DC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15EC767-EFA0-4BF4-8502-0115A9442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F7832-FE68-4905-A751-CC9809E4E4BA}" type="datetimeFigureOut">
              <a:rPr lang="sk-SK" smtClean="0"/>
              <a:pPr/>
              <a:t>8.3.2018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87F334A-0DB4-4C9F-9F18-99B7F979C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9998904-261B-4167-B32B-26B3A0DDC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00863-BFA2-42EA-98D8-129854A7BC0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190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financnasprava.sk/sk/titulna-strank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financnasprava.sk/sk/titulna-strank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financnasprava.sk/sk/titulna-strank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-lex.sk/pravne-predpisy/SK/ZZ/2002/431/20180101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bing.com/images/search?q=obr%c3%a1zky+ve%c4%bek%c3%a1+noc&amp;FORM=HDRSC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as.eu.sk/EO_historia.html#201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lov-lex.sk/pravne-predpisy/SK/ZZ/2003/595/20180101#poznamky.poznamka-29" TargetMode="External"/><Relationship Id="rId3" Type="http://schemas.openxmlformats.org/officeDocument/2006/relationships/hyperlink" Target="https://www.slov-lex.sk/pravne-predpisy/SK/ZZ/2003/595/20180101#poznamky.poznamka-25" TargetMode="External"/><Relationship Id="rId7" Type="http://schemas.openxmlformats.org/officeDocument/2006/relationships/hyperlink" Target="https://www.slov-lex.sk/pravne-predpisy/SK/ZZ/2003/595/20180101#poznamky.poznamka-28" TargetMode="External"/><Relationship Id="rId2" Type="http://schemas.openxmlformats.org/officeDocument/2006/relationships/hyperlink" Target="https://www.slov-lex.sk/pravne-predpisy/SK/ZZ/2003/595/20180101#poznamky.poznamka-2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lov-lex.sk/pravne-predpisy/SK/ZZ/2003/595/20180101#paragraf-43.odsek-14" TargetMode="External"/><Relationship Id="rId11" Type="http://schemas.openxmlformats.org/officeDocument/2006/relationships/hyperlink" Target="https://www.slov-lex.sk/pravne-predpisy/SK/ZZ/2003/595/20180101#poznamky.poznamka-29ab" TargetMode="External"/><Relationship Id="rId5" Type="http://schemas.openxmlformats.org/officeDocument/2006/relationships/hyperlink" Target="https://www.slov-lex.sk/pravne-predpisy/SK/ZZ/2003/595/20180101#poznamky.poznamka-27" TargetMode="External"/><Relationship Id="rId10" Type="http://schemas.openxmlformats.org/officeDocument/2006/relationships/hyperlink" Target="https://www.slov-lex.sk/pravne-predpisy/SK/ZZ/2003/595/20180101#poznamky.poznamka-29aa" TargetMode="External"/><Relationship Id="rId4" Type="http://schemas.openxmlformats.org/officeDocument/2006/relationships/hyperlink" Target="https://www.slov-lex.sk/pravne-predpisy/SK/ZZ/2003/595/20180101#poznamky.poznamka-26" TargetMode="External"/><Relationship Id="rId9" Type="http://schemas.openxmlformats.org/officeDocument/2006/relationships/hyperlink" Target="https://www.slov-lex.sk/pravne-predpisy/SK/ZZ/2003/595/20180101#poznamky.poznamka-29a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nancnasprava.sk/sk/podnikatelia/dane/dan-z-prijmov/fyzicke-osoby/zivnostnici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jana.vozaryova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financnasprava.sk/sk/titulna-strank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financnasprava.sk/sk/titulna-strank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financnasprava.sk/sk/titulna-strank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5C67F8-47E1-436D-BBA9-EAECE7F48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3628"/>
            <a:ext cx="9144000" cy="751042"/>
          </a:xfrm>
        </p:spPr>
        <p:txBody>
          <a:bodyPr>
            <a:normAutofit/>
          </a:bodyPr>
          <a:lstStyle/>
          <a:p>
            <a:r>
              <a:rPr lang="sk-SK" sz="18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CoWorking Banská Bystrica, </a:t>
            </a:r>
            <a:r>
              <a:rPr lang="sk-SK" sz="18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</a:t>
            </a:r>
            <a:r>
              <a:rPr lang="sk-SK" sz="18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SNP 62, 974 01 Banská Bystrica</a:t>
            </a:r>
            <a:br>
              <a:rPr lang="sk-SK" sz="18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k-SK" sz="1800" u="sng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DB8983-585C-4373-8FF7-14AEE69F2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42517"/>
            <a:ext cx="9144000" cy="537214"/>
          </a:xfrm>
        </p:spPr>
        <p:txBody>
          <a:bodyPr>
            <a:normAutofit lnSpcReduction="10000"/>
          </a:bodyPr>
          <a:lstStyle/>
          <a:p>
            <a:pPr algn="l"/>
            <a:r>
              <a:rPr lang="sk-SK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Jana Vozáryová</a:t>
            </a:r>
          </a:p>
          <a:p>
            <a:pPr algn="l"/>
            <a:r>
              <a:rPr lang="sk-SK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08.03.2018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0D6129FE-B225-4059-87F8-2A9847C81073}"/>
              </a:ext>
            </a:extLst>
          </p:cNvPr>
          <p:cNvSpPr/>
          <p:nvPr/>
        </p:nvSpPr>
        <p:spPr>
          <a:xfrm>
            <a:off x="2051507" y="1998903"/>
            <a:ext cx="7821372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600" b="1" cap="none" spc="0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Daňové priznanie a kadečo iné ...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3254108-B60B-4261-83EC-AF9915731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355" y="3349414"/>
            <a:ext cx="1597290" cy="213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93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048EE-EB72-461C-A05A-F1CBF227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9778"/>
          </a:xfrm>
        </p:spPr>
        <p:txBody>
          <a:bodyPr>
            <a:normAutofit/>
          </a:bodyPr>
          <a:lstStyle/>
          <a:p>
            <a:pPr algn="ctr"/>
            <a:r>
              <a:rPr lang="sk-SK" sz="16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Vyhľadávanie informácií – závierka</a:t>
            </a:r>
            <a:br>
              <a:rPr lang="sk-SK" sz="16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6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6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Finančná správa</a:t>
            </a:r>
            <a:endParaRPr lang="sk-SK" sz="1600" b="1" spc="300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B99280B-ED92-4E9F-8E56-384F34CA5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322"/>
            <a:ext cx="10515600" cy="481732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k-SK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k-SK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8EC958B-D796-4510-9876-70B748E6813D}"/>
              </a:ext>
            </a:extLst>
          </p:cNvPr>
          <p:cNvPicPr/>
          <p:nvPr/>
        </p:nvPicPr>
        <p:blipFill rotWithShape="1">
          <a:blip r:embed="rId3"/>
          <a:srcRect l="964" t="15805" r="3598" b="7833"/>
          <a:stretch/>
        </p:blipFill>
        <p:spPr bwMode="auto">
          <a:xfrm>
            <a:off x="1170878" y="1234903"/>
            <a:ext cx="9478537" cy="51547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08C77A66-4EA6-420C-88E6-7CBFC8C66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031" y="5551259"/>
            <a:ext cx="342857" cy="285714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A00D1211-7AFC-470C-B978-732104D43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8602" y="5122021"/>
            <a:ext cx="342857" cy="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85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048EE-EB72-461C-A05A-F1CBF227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722"/>
            <a:ext cx="10515600" cy="82519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Vyhľadávanie informácií – závierka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Finančná správa</a:t>
            </a:r>
            <a:endParaRPr lang="sk-SK" sz="1800" b="1" spc="300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B99280B-ED92-4E9F-8E56-384F34CA5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5122"/>
            <a:ext cx="10515600" cy="530798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k-SK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k-SK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D97A3C16-140E-4549-ACE9-D643FC809383}"/>
              </a:ext>
            </a:extLst>
          </p:cNvPr>
          <p:cNvPicPr/>
          <p:nvPr/>
        </p:nvPicPr>
        <p:blipFill rotWithShape="1">
          <a:blip r:embed="rId3"/>
          <a:srcRect l="19602" t="10473" r="2528" b="5928"/>
          <a:stretch/>
        </p:blipFill>
        <p:spPr bwMode="auto">
          <a:xfrm>
            <a:off x="1248937" y="1215482"/>
            <a:ext cx="9088243" cy="5207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04083FDF-C6A7-4100-925D-6747B1593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267" y="4715859"/>
            <a:ext cx="342857" cy="285714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293A5624-4239-4FC1-B758-E6D7D7E9D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935157" y="2894242"/>
            <a:ext cx="342857" cy="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11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048EE-EB72-461C-A05A-F1CBF227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722"/>
            <a:ext cx="10515600" cy="82519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Vyhľadávanie informácií – závierka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Finančná správa</a:t>
            </a:r>
            <a:endParaRPr lang="sk-SK" sz="1800" b="1" spc="300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B99280B-ED92-4E9F-8E56-384F34CA5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5122"/>
            <a:ext cx="10515600" cy="530798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k-SK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k-SK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584B5191-6901-4ADE-A803-B4BFFD64CAED}"/>
              </a:ext>
            </a:extLst>
          </p:cNvPr>
          <p:cNvPicPr/>
          <p:nvPr/>
        </p:nvPicPr>
        <p:blipFill rotWithShape="1">
          <a:blip r:embed="rId3"/>
          <a:srcRect l="1285" t="13520" r="4028" b="4977"/>
          <a:stretch/>
        </p:blipFill>
        <p:spPr bwMode="auto">
          <a:xfrm>
            <a:off x="1182029" y="1260088"/>
            <a:ext cx="9712712" cy="5051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478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14ECE9CD-BBC2-4A50-A3B5-BF8B773ABE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969" y="3540512"/>
            <a:ext cx="1988635" cy="239333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94048EE-EB72-461C-A05A-F1CBF227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7196"/>
          </a:xfrm>
        </p:spPr>
        <p:txBody>
          <a:bodyPr>
            <a:normAutofit fontScale="90000"/>
          </a:bodyPr>
          <a:lstStyle/>
          <a:p>
            <a:pPr algn="ctr"/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Hlavné zmeny v 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zákone o účtovníctve č. 431/2002 Z.z.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Zákon o účtovníctve v znení od 01.01.2018 číslo 275/2017 Z.z.</a:t>
            </a:r>
            <a:br>
              <a:rPr lang="sk-SK" sz="18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k-SK" sz="1800" spc="300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B99280B-ED92-4E9F-8E56-384F34CA5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702" y="1728439"/>
            <a:ext cx="8727688" cy="4638907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sk-SK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 39p ods. 1 – </a:t>
            </a:r>
            <a:r>
              <a:rPr lang="sk-SK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Uchovávanie účtovných záznamov: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sk-SK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sk-SK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Ustanovenia </a:t>
            </a:r>
            <a:r>
              <a:rPr lang="sk-SK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tooltip="Odkaz na predpis alebo ustanovenie"/>
              </a:rPr>
              <a:t>§ 35 ods. 3 písm. b)</a:t>
            </a:r>
            <a:r>
              <a:rPr lang="sk-SK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sk-SK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tooltip="Odkaz na predpis alebo ustanovenie"/>
              </a:rPr>
              <a:t>c)</a:t>
            </a:r>
            <a:r>
              <a:rPr lang="sk-SK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znení účinnom od 1. januára 2018 sa použijú aj na uchovávanie účtovných záznamov, pri ktorých ich doba uchovávania začala plynúť pred 1. januárom 2018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sk-SK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neuplynula do 31. decembra 2017. </a:t>
            </a:r>
          </a:p>
          <a:p>
            <a:pPr marL="457200" lvl="1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sk-SK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sk-SK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sk-SK" sz="1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Lehota uchovávania záznamov 10 rokov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sk-SK" sz="18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 bude týkať roku 2013.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sk-SK" sz="2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sk-SK" sz="2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520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C:\JANA UCTOVNICTVO\MUDROSTI\SKOLENIA ALKP\DANE AKO NA NE\peniaze pribúdajú.jpg">
            <a:extLst>
              <a:ext uri="{FF2B5EF4-FFF2-40B4-BE49-F238E27FC236}">
                <a16:creationId xmlns:a16="http://schemas.microsoft.com/office/drawing/2014/main" id="{D123F929-6B95-46D7-93E3-C825885805C5}"/>
              </a:ext>
            </a:extLst>
          </p:cNvPr>
          <p:cNvPicPr/>
          <p:nvPr/>
        </p:nvPicPr>
        <p:blipFill>
          <a:blip r:embed="rId2" cstate="print">
            <a:lum contrast="29000"/>
          </a:blip>
          <a:srcRect/>
          <a:stretch>
            <a:fillRect/>
          </a:stretch>
        </p:blipFill>
        <p:spPr bwMode="auto">
          <a:xfrm>
            <a:off x="1791700" y="4962293"/>
            <a:ext cx="8608599" cy="153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94048EE-EB72-461C-A05A-F1CBF227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7196"/>
          </a:xfrm>
        </p:spPr>
        <p:txBody>
          <a:bodyPr>
            <a:normAutofit fontScale="90000"/>
          </a:bodyPr>
          <a:lstStyle/>
          <a:p>
            <a:pPr algn="ctr"/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Hlavné zmeny v 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zákone o účtovníctve č. 431/2002 Z.z.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Zákon o účtovníctve v znení od 01.01.2018 číslo 275/2017 Z.z.</a:t>
            </a:r>
            <a:br>
              <a:rPr lang="sk-SK" sz="18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k-SK" sz="1800" spc="300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B99280B-ED92-4E9F-8E56-384F34CA5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936" y="1449659"/>
            <a:ext cx="8608600" cy="420400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sk-SK" sz="1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 38 ods. 3 a 4 – </a:t>
            </a:r>
            <a:r>
              <a:rPr lang="sk-SK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Nové odseky pre prípad opakovaného spáchania správneho deliktu po 31.12.2017: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sk-SK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sk-SK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Opakované spáchanie správneho deliktu podľa odseku 1 písm. a) alebo písm. n) sa považuje za osobitne závažné porušenie tohto zákona. </a:t>
            </a: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+mj-lt"/>
              <a:buAutoNum type="arabicPeriod" startAt="3"/>
            </a:pPr>
            <a:endParaRPr lang="sk-SK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sk-SK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Daňový úrad pri opakovanom zistení spáchania správneho deliktu podľa odseku 1 písm. a) alebo písm. n) uloží pokutu podľa odseku 2 písm. a) a môže podať podnet na </a:t>
            </a:r>
            <a:r>
              <a:rPr lang="sk-SK" sz="1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zrušenie živnostenského oprávnenia.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sk-SK" sz="1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sk-SK" sz="1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 39p ods. 2 - </a:t>
            </a:r>
            <a:r>
              <a:rPr lang="sk-SK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Ustanovenia v znení účinnom od 1. januára 2018 sa použijú na správne delikty </a:t>
            </a:r>
            <a:r>
              <a:rPr lang="sk-SK" sz="19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spáchané po 31. decembri 2017.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sk-SK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436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048EE-EB72-461C-A05A-F1CBF227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3450"/>
          </a:xfrm>
        </p:spPr>
        <p:txBody>
          <a:bodyPr>
            <a:normAutofit fontScale="90000"/>
          </a:bodyPr>
          <a:lstStyle/>
          <a:p>
            <a:pPr algn="ctr"/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Hlavné povinnosti podnikateľa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 podávaní daňového priznania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k-SK" sz="1800" spc="300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B99280B-ED92-4E9F-8E56-384F34CA5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4916" y="1304694"/>
            <a:ext cx="7928517" cy="54529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Povinnosť podať daňové priznanie za rok 2017 majú všetci, teda aj živnostníci, ktorých celkové zdaniteľné príjmy </a:t>
            </a:r>
            <a:r>
              <a:rPr lang="sk-SK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presiahli 1 901,67 € </a:t>
            </a: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 živnostníci, ktorí </a:t>
            </a:r>
            <a:r>
              <a:rPr lang="sk-SK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vykázali stratu.</a:t>
            </a:r>
          </a:p>
          <a:p>
            <a:pPr marL="0" indent="0">
              <a:buNone/>
            </a:pPr>
            <a:endParaRPr lang="sk-S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Daňové priznanie sa podáva do 03.04.2018, vzhľadom k tomu, že na zákonný dátum 31.03.2018 pripadol sviatok Veľkú noc. </a:t>
            </a:r>
            <a:r>
              <a:rPr lang="sk-SK" sz="1200" dirty="0">
                <a:hlinkClick r:id="rId2"/>
              </a:rPr>
              <a:t>Zdroj</a:t>
            </a:r>
            <a:endParaRPr lang="sk-SK" sz="1200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sz="24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sk-SK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sk-S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A521566-9B63-4972-B5BF-1A9FF12FB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033" y="4283074"/>
            <a:ext cx="15906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35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048EE-EB72-461C-A05A-F1CBF227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3450"/>
          </a:xfrm>
        </p:spPr>
        <p:txBody>
          <a:bodyPr>
            <a:normAutofit fontScale="90000"/>
          </a:bodyPr>
          <a:lstStyle/>
          <a:p>
            <a:pPr algn="ctr"/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Hlavné povinnosti podnikateľa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 podávaní daňového priznania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k-SK" sz="1800" spc="300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B99280B-ED92-4E9F-8E56-384F34CA5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380" y="1304694"/>
            <a:ext cx="9300118" cy="54529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základe oznámenia si môže živnostník predĺžiť lehotu na podanie daňového priznania o 3 až 6 mesiacov.</a:t>
            </a:r>
          </a:p>
          <a:p>
            <a:pPr marL="0" indent="0" algn="ctr">
              <a:buNone/>
            </a:pPr>
            <a:endParaRPr lang="sk-SK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sk-SK" sz="20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Oznámenie od 01.01.2018 je možné podať len na predpísanom tlačive. </a:t>
            </a:r>
            <a:endParaRPr lang="sk-SK" sz="20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sk-SK" dirty="0"/>
              <a:t> </a:t>
            </a:r>
          </a:p>
          <a:p>
            <a:pPr marL="0" indent="0">
              <a:buNone/>
            </a:pPr>
            <a:endParaRPr lang="sk-SK" sz="24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sk-SK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sk-S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6A5BC1BD-2AC9-440B-9642-C84807254ABC}"/>
              </a:ext>
            </a:extLst>
          </p:cNvPr>
          <p:cNvPicPr/>
          <p:nvPr/>
        </p:nvPicPr>
        <p:blipFill rotWithShape="1">
          <a:blip r:embed="rId2"/>
          <a:srcRect l="28276" t="36372" r="6814" b="32779"/>
          <a:stretch/>
        </p:blipFill>
        <p:spPr bwMode="auto">
          <a:xfrm>
            <a:off x="1973766" y="3429000"/>
            <a:ext cx="8567854" cy="2313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756EAA84-7CD1-43D6-8B2C-857ED5B74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766" y="4754636"/>
            <a:ext cx="342857" cy="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82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048EE-EB72-461C-A05A-F1CBF227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3450"/>
          </a:xfrm>
        </p:spPr>
        <p:txBody>
          <a:bodyPr>
            <a:normAutofit fontScale="90000"/>
          </a:bodyPr>
          <a:lstStyle/>
          <a:p>
            <a:pPr algn="ctr"/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Hlavné povinnosti podnikateľa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 podávaní daňového priznania - výdavky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k-SK" sz="1800" spc="300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B99280B-ED92-4E9F-8E56-384F34CA5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380" y="1304694"/>
            <a:ext cx="9300118" cy="54529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sk-S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777F4708-A8A8-423A-8C45-B940F5554FDC}"/>
              </a:ext>
            </a:extLst>
          </p:cNvPr>
          <p:cNvSpPr/>
          <p:nvPr/>
        </p:nvSpPr>
        <p:spPr>
          <a:xfrm>
            <a:off x="1535151" y="2113676"/>
            <a:ext cx="941534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000" b="1" u="sng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Percentom z príjmov – paušálne výdavky.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sk-SK" sz="20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Využiť ich môžu len živnostníci podľa § 6 ods. 1, 2 a 4 teda z príjmov z podnikania a z inej zárobkovej činnosti a neplatiteľov DPH.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Viac v </a:t>
            </a:r>
            <a:r>
              <a:rPr lang="sk-SK" sz="2000" u="sng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EO 22 z roku 2017</a:t>
            </a:r>
            <a:r>
              <a:rPr lang="sk-SK" sz="20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sk-S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sk-SK" sz="200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055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048EE-EB72-461C-A05A-F1CBF227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5391"/>
          </a:xfrm>
        </p:spPr>
        <p:txBody>
          <a:bodyPr>
            <a:normAutofit fontScale="90000"/>
          </a:bodyPr>
          <a:lstStyle/>
          <a:p>
            <a:pPr algn="ctr"/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Hlavné povinnosti podnikateľa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 podávaní daňového priznania - výdavky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k-SK" sz="1800" spc="300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B99280B-ED92-4E9F-8E56-384F34CA5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380" y="1304694"/>
            <a:ext cx="9300118" cy="54529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sk-S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777F4708-A8A8-423A-8C45-B940F5554FDC}"/>
              </a:ext>
            </a:extLst>
          </p:cNvPr>
          <p:cNvSpPr/>
          <p:nvPr/>
        </p:nvSpPr>
        <p:spPr>
          <a:xfrm>
            <a:off x="1535151" y="1304694"/>
            <a:ext cx="941534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 6 Príjmy z podnikania z inej samostatnej zárobkovej činnosti, z prenájmu a z použitia diela a umeleckého výkonu </a:t>
            </a:r>
          </a:p>
          <a:p>
            <a:r>
              <a:rPr lang="sk-SK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Príjmami z podnikania sú</a:t>
            </a:r>
          </a:p>
          <a:p>
            <a:r>
              <a:rPr lang="sk-SK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príjmy z poľnohospodárskej výroby, lesného a vodného hospodárstva,</a:t>
            </a:r>
            <a:r>
              <a:rPr lang="sk-SK" sz="1600" b="1" i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 tooltip="Odkaz na predpis alebo ustanovenie"/>
              </a:rPr>
              <a:t>24</a:t>
            </a:r>
            <a:r>
              <a:rPr lang="sk-SK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 tooltip="Odkaz na predpis alebo ustanovenie"/>
              </a:rPr>
              <a:t>)</a:t>
            </a:r>
            <a:endParaRPr lang="sk-SK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k-SK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príjmy zo živnosti,</a:t>
            </a:r>
            <a:r>
              <a:rPr lang="sk-SK" sz="1600" b="1" i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tooltip="Odkaz na predpis alebo ustanovenie"/>
              </a:rPr>
              <a:t>25</a:t>
            </a:r>
            <a:r>
              <a:rPr lang="sk-SK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tooltip="Odkaz na predpis alebo ustanovenie"/>
              </a:rPr>
              <a:t>)</a:t>
            </a:r>
            <a:endParaRPr lang="sk-SK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k-SK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príjmy z podnikania vykonávaného podľa osobitných predpisov</a:t>
            </a:r>
            <a:r>
              <a:rPr lang="sk-SK" sz="1600" b="1" i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 tooltip="Odkaz na predpis alebo ustanovenie"/>
              </a:rPr>
              <a:t>26</a:t>
            </a:r>
            <a:r>
              <a:rPr lang="sk-SK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 tooltip="Odkaz na predpis alebo ustanovenie"/>
              </a:rPr>
              <a:t>)</a:t>
            </a:r>
            <a:r>
              <a:rPr lang="sk-SK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neuvedené v písmenách a) a b) </a:t>
            </a:r>
          </a:p>
          <a:p>
            <a:r>
              <a:rPr lang="sk-SK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d) príjmy spoločníkov verejnej obchodnej spoločnosti a komplementárov komanditnej spoločnosti </a:t>
            </a:r>
            <a:r>
              <a:rPr lang="sk-SK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(2)Príjmami z inej samostatnej zárobkovej činnosti</a:t>
            </a:r>
            <a:endParaRPr lang="sk-SK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k-SK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z vytvorenia diela a z podania umeleckého výkonu,</a:t>
            </a:r>
            <a:r>
              <a:rPr lang="sk-SK" sz="1600" b="1" i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tooltip="Odkaz na predpis alebo ustanovenie"/>
              </a:rPr>
              <a:t>27</a:t>
            </a:r>
            <a:r>
              <a:rPr lang="sk-SK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tooltip="Odkaz na predpis alebo ustanovenie"/>
              </a:rPr>
              <a:t>)</a:t>
            </a:r>
            <a:r>
              <a:rPr lang="sk-SK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pri ktorých daňovník uplatnil postup podľa </a:t>
            </a:r>
            <a:r>
              <a:rPr lang="sk-SK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 tooltip="Odkaz na predpis alebo ustanovenie"/>
              </a:rPr>
              <a:t>§ 43 ods. 14</a:t>
            </a:r>
            <a:r>
              <a:rPr lang="sk-SK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z vydávania, rozmnožovania a rozširovania literárnych diel a iných diel na vlastné náklady a z vytvorenia alebo zhotovenia iného predmetu duševného vlastníctva a z použitia iného predmetu duševného vlastníctva alebo z postúpenia práv k predmetu duševného vlastníctva, </a:t>
            </a:r>
          </a:p>
          <a:p>
            <a:r>
              <a:rPr lang="sk-SK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z činností,</a:t>
            </a:r>
            <a:r>
              <a:rPr lang="sk-SK" sz="1600" b="1" i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 tooltip="Odkaz na predpis alebo ustanovenie"/>
              </a:rPr>
              <a:t>28</a:t>
            </a:r>
            <a:r>
              <a:rPr lang="sk-SK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 tooltip="Odkaz na predpis alebo ustanovenie"/>
              </a:rPr>
              <a:t>)</a:t>
            </a:r>
            <a:r>
              <a:rPr lang="sk-SK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ktoré nie sú živnosťou ani podnikaním, </a:t>
            </a:r>
          </a:p>
          <a:p>
            <a:r>
              <a:rPr lang="sk-SK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znalcov a tlmočníkov za činnosť podľa osobitného predpisu,</a:t>
            </a:r>
            <a:r>
              <a:rPr lang="sk-SK" sz="1600" b="1" i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 tooltip="Odkaz na predpis alebo ustanovenie"/>
              </a:rPr>
              <a:t>29</a:t>
            </a:r>
            <a:r>
              <a:rPr lang="sk-SK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 tooltip="Odkaz na predpis alebo ustanovenie"/>
              </a:rPr>
              <a:t>)</a:t>
            </a:r>
            <a:endParaRPr lang="sk-SK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k-SK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d) z činností sprostredkovateľov podľa osobitných predpisov, ktoré nie sú živnosťou,</a:t>
            </a:r>
            <a:r>
              <a:rPr lang="sk-SK" sz="1600" b="1" i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 tooltip="Odkaz na predpis alebo ustanovenie"/>
              </a:rPr>
              <a:t>29a</a:t>
            </a:r>
            <a:r>
              <a:rPr lang="sk-SK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 tooltip="Odkaz na predpis alebo ustanovenie"/>
              </a:rPr>
              <a:t>)</a:t>
            </a:r>
            <a:endParaRPr lang="sk-SK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k-SK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e) príjmy z činnosti športovca alebo športového odborníka podľa osobitného predpisu</a:t>
            </a:r>
            <a:r>
              <a:rPr lang="sk-SK" sz="1600" b="1" i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" tooltip="Odkaz na predpis alebo ustanovenie"/>
              </a:rPr>
              <a:t>29aa</a:t>
            </a:r>
            <a:r>
              <a:rPr lang="sk-SK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" tooltip="Odkaz na predpis alebo ustanovenie"/>
              </a:rPr>
              <a:t>)</a:t>
            </a:r>
            <a:r>
              <a:rPr lang="sk-SK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vrátane príjmov na základe zmluvy o sponzorstve v športe.</a:t>
            </a:r>
            <a:r>
              <a:rPr lang="sk-SK" sz="1600" b="1" i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1" tooltip="Odkaz na predpis alebo ustanovenie"/>
              </a:rPr>
              <a:t>29ab</a:t>
            </a:r>
            <a:r>
              <a:rPr lang="sk-SK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1" tooltip="Odkaz na predpis alebo ustanovenie"/>
              </a:rPr>
              <a:t>)</a:t>
            </a:r>
            <a:endParaRPr lang="sk-SK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k-SK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(4)Príjmami z použitia diela </a:t>
            </a:r>
            <a:r>
              <a:rPr lang="sk-SK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použitia umeleckého výkonu</a:t>
            </a:r>
            <a:r>
              <a:rPr lang="sk-SK" sz="1600" b="1" i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tooltip="Odkaz na predpis alebo ustanovenie"/>
              </a:rPr>
              <a:t>27</a:t>
            </a:r>
            <a:r>
              <a:rPr lang="sk-SK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tooltip="Odkaz na predpis alebo ustanovenie"/>
              </a:rPr>
              <a:t>)</a:t>
            </a:r>
            <a:r>
              <a:rPr lang="sk-SK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sú príjmy za udelenie súhlasu na použitie diela a súhlasu na použitie umeleckého výkonu, ak nepatria do príjmov uvedených v odseku 2 písm. a), pri ktorých daňovník uplatnil postup podľa </a:t>
            </a:r>
            <a:r>
              <a:rPr lang="sk-SK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 tooltip="Odkaz na predpis alebo ustanovenie"/>
              </a:rPr>
              <a:t>§ 43 ods. 14</a:t>
            </a:r>
            <a:r>
              <a:rPr lang="sk-SK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sk-SK" sz="200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414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048EE-EB72-461C-A05A-F1CBF227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3450"/>
          </a:xfrm>
        </p:spPr>
        <p:txBody>
          <a:bodyPr>
            <a:normAutofit fontScale="90000"/>
          </a:bodyPr>
          <a:lstStyle/>
          <a:p>
            <a:pPr algn="ctr"/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Hlavné povinnosti podnikateľa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 podávaní daňového priznania - výdavky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k-SK" sz="1800" spc="300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B99280B-ED92-4E9F-8E56-384F34CA5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380" y="1304694"/>
            <a:ext cx="9300118" cy="54529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sk-S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777F4708-A8A8-423A-8C45-B940F5554FDC}"/>
              </a:ext>
            </a:extLst>
          </p:cNvPr>
          <p:cNvSpPr/>
          <p:nvPr/>
        </p:nvSpPr>
        <p:spPr>
          <a:xfrm>
            <a:off x="1535151" y="1489208"/>
            <a:ext cx="941534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k-SK" sz="2000" b="1" u="sng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Percentom z príjmov – paušálne výdavky.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sk-SK" sz="20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sk-SK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01.01.2017 sú podľa § 6 ods. 10 paušálne výdavky vo výške 60% z úhrnu zdaniteľných príjmov, maximálne do sumy 20 000 €. </a:t>
            </a:r>
          </a:p>
          <a:p>
            <a:pPr algn="ctr">
              <a:lnSpc>
                <a:spcPct val="130000"/>
              </a:lnSpc>
              <a:spcAft>
                <a:spcPts val="0"/>
              </a:spcAft>
            </a:pPr>
            <a:endParaRPr lang="sk-SK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sk-SK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Uvedené výdavky nie sú obmedzené počtom mesiacov podnikania ani počtom mesiacov poberania iných príjmov v roku.</a:t>
            </a:r>
          </a:p>
          <a:p>
            <a:pPr marL="90170" algn="ctr">
              <a:lnSpc>
                <a:spcPct val="130000"/>
              </a:lnSpc>
              <a:spcAft>
                <a:spcPts val="0"/>
              </a:spcAft>
            </a:pPr>
            <a:endParaRPr lang="sk-S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0170" algn="ctr">
              <a:lnSpc>
                <a:spcPct val="130000"/>
              </a:lnSpc>
              <a:spcAft>
                <a:spcPts val="0"/>
              </a:spcAft>
            </a:pP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 paušálnych výdavkoch sú zahrnuté všetky výdavky okrem skutočne zaplateného poistného do zdravotnej a sociálnej poisťovne. Výdavky do uvedených poisťovní si podnikateľ uplatňuje v preukázanej výške.</a:t>
            </a:r>
            <a:endParaRPr lang="sk-SK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578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048EE-EB72-461C-A05A-F1CBF227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1148"/>
          </a:xfrm>
        </p:spPr>
        <p:txBody>
          <a:bodyPr>
            <a:normAutofit/>
          </a:bodyPr>
          <a:lstStyle/>
          <a:p>
            <a:pPr algn="ctr"/>
            <a:r>
              <a:rPr lang="sk-SK" sz="16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Práca so zákonom</a:t>
            </a:r>
            <a:br>
              <a:rPr lang="sk-SK" sz="16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6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https://www.slov-lex.sk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936C6EAB-A37E-43AC-9155-C7855FB01B6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4389" t="11760" r="16482" b="4449"/>
          <a:stretch/>
        </p:blipFill>
        <p:spPr bwMode="auto">
          <a:xfrm>
            <a:off x="1260088" y="1360450"/>
            <a:ext cx="8943278" cy="502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nko 4">
            <a:extLst>
              <a:ext uri="{FF2B5EF4-FFF2-40B4-BE49-F238E27FC236}">
                <a16:creationId xmlns:a16="http://schemas.microsoft.com/office/drawing/2014/main" id="{CB00025F-EA56-4B8B-9F78-F508899C041B}"/>
              </a:ext>
            </a:extLst>
          </p:cNvPr>
          <p:cNvSpPr/>
          <p:nvPr/>
        </p:nvSpPr>
        <p:spPr>
          <a:xfrm>
            <a:off x="6423103" y="2659412"/>
            <a:ext cx="211874" cy="178419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6353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048EE-EB72-461C-A05A-F1CBF227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3450"/>
          </a:xfrm>
        </p:spPr>
        <p:txBody>
          <a:bodyPr>
            <a:normAutofit fontScale="90000"/>
          </a:bodyPr>
          <a:lstStyle/>
          <a:p>
            <a:pPr algn="ctr"/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Hlavné povinnosti podnikateľa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 podávaní daňového priznania - výdavky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k-SK" sz="1800" spc="300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B99280B-ED92-4E9F-8E56-384F34CA5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380" y="1304694"/>
            <a:ext cx="9300118" cy="545294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sz="2000" b="1" u="sng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Skutočne preukázanými výdavkami: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sk-SK" sz="20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Využiť ich môžu všetci živnostníci a sú to výdavky, ktoré slúžia na dosiahnutie, zabezpečenie a udržanie príjmov, ktoré sú živnostníkmi preukázateľne vynaložené a zaúčtované v účtovníctve.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endParaRPr lang="sk-S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sk-SK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 posudzovaní opodstatnenosti konkrétneho výdavku je potrebné prihliadať na charakter podnikania živnostníka a zákony, ktoré súvisia s jeho podnikaním.</a:t>
            </a:r>
          </a:p>
          <a:p>
            <a:pPr marL="0" indent="0">
              <a:lnSpc>
                <a:spcPct val="130000"/>
              </a:lnSpc>
              <a:buNone/>
            </a:pPr>
            <a:endParaRPr lang="sk-S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Súčasťou daňového priznania je aj: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Výkaz o príjmoch a výdavkoch (Úč FO 1 – 01)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Výkaz o majetku a záväzkoch (Úč FO 2 – 01)</a:t>
            </a:r>
          </a:p>
        </p:txBody>
      </p:sp>
    </p:spTree>
    <p:extLst>
      <p:ext uri="{BB962C8B-B14F-4D97-AF65-F5344CB8AC3E}">
        <p14:creationId xmlns:p14="http://schemas.microsoft.com/office/powerpoint/2010/main" val="2935753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048EE-EB72-461C-A05A-F1CBF227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3450"/>
          </a:xfrm>
        </p:spPr>
        <p:txBody>
          <a:bodyPr>
            <a:normAutofit fontScale="90000"/>
          </a:bodyPr>
          <a:lstStyle/>
          <a:p>
            <a:pPr algn="ctr"/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Hlavné povinnosti podnikateľa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 podávaní daňového priznania- výdavky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k-SK" sz="1800" spc="300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B99280B-ED92-4E9F-8E56-384F34CA5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380" y="880946"/>
            <a:ext cx="9300118" cy="58766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sk-SK" sz="2000" b="1" u="sng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Skutočnými výdavkami zaznamenávanými pomocou daňovej evidencie:</a:t>
            </a:r>
            <a:endParaRPr lang="sk-SK" sz="2000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endParaRPr lang="sk-S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Zákon o dani z príjmov nepredpisuje formu daňovej evidencie. Spôsob vedenia daňovej evidencie závisí od rozhodnutia daňovníka. 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sk-SK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Daňová evidencia  podľa § 6 ods. 11 obsahuje prehľad o:</a:t>
            </a:r>
            <a:endParaRPr lang="sk-S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3888" lvl="0" indent="-3556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Príjmoch v časovom slede v členení potrebnom na zistenie základu dane. </a:t>
            </a:r>
          </a:p>
          <a:p>
            <a:pPr marL="623888" lvl="0" indent="-3556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Daňových výdavkoch v časovom slede v členení potrebnom na zistenie základu dane. </a:t>
            </a:r>
          </a:p>
          <a:p>
            <a:pPr marL="623888" lvl="0" indent="-3556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Hmotnom majetku a nehmotnom majetku zaradenom do obchodného majetku. </a:t>
            </a:r>
          </a:p>
          <a:p>
            <a:pPr marL="623888" lvl="0" indent="-3556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Zásobách, pohľadávkach, záväzkoch.</a:t>
            </a:r>
          </a:p>
        </p:txBody>
      </p:sp>
    </p:spTree>
    <p:extLst>
      <p:ext uri="{BB962C8B-B14F-4D97-AF65-F5344CB8AC3E}">
        <p14:creationId xmlns:p14="http://schemas.microsoft.com/office/powerpoint/2010/main" val="3943496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048EE-EB72-461C-A05A-F1CBF227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3450"/>
          </a:xfrm>
        </p:spPr>
        <p:txBody>
          <a:bodyPr>
            <a:normAutofit fontScale="90000"/>
          </a:bodyPr>
          <a:lstStyle/>
          <a:p>
            <a:pPr algn="ctr"/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Hlavné povinnosti podnikateľa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 podávaní daňového priznania- výdavky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k-SK" sz="1800" spc="300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B99280B-ED92-4E9F-8E56-384F34CA5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380" y="1304694"/>
            <a:ext cx="9300118" cy="54529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endParaRPr lang="sk-S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Výhodou vedenia účtovníctva evidenciou je, že podnikatelia sa nepovažujú za účtovné jednotky, nepodliehajú Zákonu o účtovníctve č. 431/2002 Z.z. a z tohto dôvodu nedoručujú daňovému úradu výkazy o majetku a záväzkoch a príjmoch a výdavkoch. 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sk-SK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sk-S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endParaRPr lang="sk-SK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sk-SK" sz="20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základe uvedeného sa podnikateľ vyhne možným pokutám z porušenia zákona o účtovníctve a postupoch účtovania.  </a:t>
            </a:r>
            <a:r>
              <a:rPr lang="sk-SK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sk-S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sk-S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57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048EE-EB72-461C-A05A-F1CBF227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3450"/>
          </a:xfrm>
        </p:spPr>
        <p:txBody>
          <a:bodyPr>
            <a:normAutofit fontScale="90000"/>
          </a:bodyPr>
          <a:lstStyle/>
          <a:p>
            <a:pPr algn="ctr"/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Hlavné povinnosti podnikateľa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 podávaní daňového priznania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k-SK" sz="1800" spc="300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B99280B-ED92-4E9F-8E56-384F34CA5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380" y="1304694"/>
            <a:ext cx="9300118" cy="54529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sk-S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Nezdaniteľné časti dane podľa § 11 ZDP je možné uplatniť si pri paušálnych aj skutočných výdavkoch podľa daňovej evidencie.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sk-S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sz="20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daňovníka v roku 2017 vo výške 3 803,33 €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sk-S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sk-S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725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048EE-EB72-461C-A05A-F1CBF227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3450"/>
          </a:xfrm>
        </p:spPr>
        <p:txBody>
          <a:bodyPr>
            <a:normAutofit fontScale="90000"/>
          </a:bodyPr>
          <a:lstStyle/>
          <a:p>
            <a:pPr algn="ctr"/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Hlavné povinnosti podnikateľa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 podávaní daňového priznania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k-SK" sz="1800" spc="300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B99280B-ED92-4E9F-8E56-384F34CA5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380" y="1304694"/>
            <a:ext cx="9300118" cy="545294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endParaRPr lang="sk-SK" sz="200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sk-SK" sz="20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manželku (manžela) ak základ dane podnikateľa sa rovná alebo je nižší ako 35 022,31 € a vlastné príjmy manželky (manžela) sú nižšie ako 3 803,33 € za rok.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sk-S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Nárok na nezdaniteľnú čiastku vypočítanú pomerom k príjmom vzniká počas: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sk-S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3888" indent="-3556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Starostlivosti o dieťa do 3 rokov veku alebo do 6 rokov veku s nepriaznivým zdravotným stavom dieťaťa</a:t>
            </a:r>
          </a:p>
          <a:p>
            <a:pPr marL="623888" indent="-3556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Poberania peňažného príspevku na opatrovanie</a:t>
            </a:r>
          </a:p>
          <a:p>
            <a:pPr marL="623888" indent="-3556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Zaradenia do evidencie uchádzačov o zamestnanie </a:t>
            </a:r>
          </a:p>
          <a:p>
            <a:pPr marL="623888" indent="-3556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Doby uznania občana za občana so zdravotným postihnutím</a:t>
            </a:r>
          </a:p>
          <a:p>
            <a:pPr marL="0" indent="0">
              <a:buNone/>
            </a:pPr>
            <a:endParaRPr lang="sk-SK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448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048EE-EB72-461C-A05A-F1CBF227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3450"/>
          </a:xfrm>
        </p:spPr>
        <p:txBody>
          <a:bodyPr>
            <a:normAutofit fontScale="90000"/>
          </a:bodyPr>
          <a:lstStyle/>
          <a:p>
            <a:pPr algn="ctr"/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Hlavné povinnosti podnikateľa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 podávaní daňového priznania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k-SK" sz="1800" spc="300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B99280B-ED92-4E9F-8E56-384F34CA5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590" y="1226636"/>
            <a:ext cx="9300118" cy="545294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sk-SK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endParaRPr lang="sk-SK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sk-SK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Dobrovoľné príspevky na starobné dôchodkové sporenie najviac 2% zo základu už za rok 2017 nie je možné uplatniť si.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endParaRPr lang="sk-SK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endParaRPr lang="sk-SK" sz="200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sk-SK" sz="20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Príspevky na doplnkové dôchodkové sporenie</a:t>
            </a:r>
            <a:r>
              <a:rPr lang="sk-SK" sz="2000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preukázateľne zaplatenej výške v úhrne najviac do výšky 180 € za rok a to len pri zmluvách uzatvorených po 31.12.2013 pri existencii jednej zmluvy.</a:t>
            </a:r>
          </a:p>
          <a:p>
            <a:pPr marL="0" indent="0">
              <a:buNone/>
            </a:pPr>
            <a:endParaRPr lang="sk-SK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597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048EE-EB72-461C-A05A-F1CBF227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3450"/>
          </a:xfrm>
        </p:spPr>
        <p:txBody>
          <a:bodyPr>
            <a:normAutofit fontScale="90000"/>
          </a:bodyPr>
          <a:lstStyle/>
          <a:p>
            <a:pPr algn="ctr"/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Hlavné povinnosti podnikateľa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 podávaní daňového priznania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k-SK" sz="1800" spc="300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B99280B-ED92-4E9F-8E56-384F34CA5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380" y="1304694"/>
            <a:ext cx="9300118" cy="5452946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30000"/>
              </a:lnSpc>
              <a:spcBef>
                <a:spcPts val="0"/>
              </a:spcBef>
              <a:buNone/>
            </a:pPr>
            <a:endParaRPr lang="sk-SK" sz="200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fontAlgn="base">
              <a:lnSpc>
                <a:spcPct val="130000"/>
              </a:lnSpc>
              <a:spcBef>
                <a:spcPts val="0"/>
              </a:spcBef>
              <a:buNone/>
            </a:pPr>
            <a:r>
              <a:rPr lang="sk-SK" sz="20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Uplatňovanie daňového bonusu na vyživované dieťa:</a:t>
            </a:r>
          </a:p>
          <a:p>
            <a:pPr marL="0" indent="0" fontAlgn="base">
              <a:lnSpc>
                <a:spcPct val="130000"/>
              </a:lnSpc>
              <a:spcBef>
                <a:spcPts val="0"/>
              </a:spcBef>
              <a:buNone/>
            </a:pPr>
            <a:endParaRPr lang="sk-SK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fontAlgn="base">
              <a:lnSpc>
                <a:spcPct val="130000"/>
              </a:lnSpc>
              <a:spcBef>
                <a:spcPts val="0"/>
              </a:spcBef>
              <a:buNone/>
            </a:pP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 daňovník dosiahne v roku 2017 zdaniteľné príjmy zo závislej činnosti aspoň vo výške </a:t>
            </a:r>
            <a:r>
              <a:rPr lang="sk-SK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2 610 eur</a:t>
            </a: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alebo príjmy z podnikania a inej samostatnej zárobkovej činnosti aspoň vo výške 2 610 eur a vykáže základ dane (čiastkový základ dane) z príjmov z podnikania a z inej samostatnej zárobkovej činnosti, môže si na toto vyživované dieťa uplatniť daňový bonus v ročnej výške </a:t>
            </a:r>
            <a:r>
              <a:rPr lang="sk-SK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256,92 eura</a:t>
            </a: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 (</a:t>
            </a:r>
            <a:r>
              <a:rPr lang="sk-SK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1-12/2017</a:t>
            </a: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 sume </a:t>
            </a:r>
            <a:r>
              <a:rPr lang="sk-SK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21,41</a:t>
            </a: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eura mesačne) resp. vo výške za počet mesiacov, v ktorých sa považovalo dieťa za vyživované (nezaopatrené).</a:t>
            </a:r>
          </a:p>
          <a:p>
            <a:pPr marL="0" indent="0">
              <a:buNone/>
            </a:pPr>
            <a:endParaRPr lang="sk-SK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559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048EE-EB72-461C-A05A-F1CBF227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3450"/>
          </a:xfrm>
        </p:spPr>
        <p:txBody>
          <a:bodyPr>
            <a:normAutofit fontScale="90000"/>
          </a:bodyPr>
          <a:lstStyle/>
          <a:p>
            <a:pPr algn="ctr"/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Hlavné povinnosti podnikateľa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 podávaní daňového priznania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k-SK" sz="1800" spc="300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B99280B-ED92-4E9F-8E56-384F34CA5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380" y="1304694"/>
            <a:ext cx="9300118" cy="5452946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40000"/>
              </a:lnSpc>
              <a:spcBef>
                <a:spcPts val="0"/>
              </a:spcBef>
              <a:buNone/>
            </a:pPr>
            <a:r>
              <a:rPr lang="sk-SK" sz="20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Mesačné a štvrťročné preddavky</a:t>
            </a:r>
          </a:p>
          <a:p>
            <a:pPr marL="0" indent="0" fontAlgn="base">
              <a:lnSpc>
                <a:spcPct val="140000"/>
              </a:lnSpc>
              <a:spcBef>
                <a:spcPts val="0"/>
              </a:spcBef>
              <a:buNone/>
            </a:pPr>
            <a:endParaRPr lang="sk-S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fontAlgn="base">
              <a:lnSpc>
                <a:spcPct val="140000"/>
              </a:lnSpc>
              <a:spcBef>
                <a:spcPts val="0"/>
              </a:spcBef>
              <a:buNone/>
            </a:pP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 posledná známa daňová povinnosť daňovníka </a:t>
            </a:r>
            <a:r>
              <a:rPr lang="sk-SK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presiahla</a:t>
            </a: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k-SK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2 500 € a nepresiahla 16 600 €</a:t>
            </a: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daňovník je povinný platiť štvrťročné preddavky na daň na bežné zdaňovacie obdobie, a to vo výške 1/4 poslednej známej daňovej povinnosti. Štvrťročné preddavky na daň sú splatné do konca každého kalendárneho štvrťroka.</a:t>
            </a:r>
          </a:p>
          <a:p>
            <a:pPr marL="0" indent="0" fontAlgn="base">
              <a:lnSpc>
                <a:spcPct val="140000"/>
              </a:lnSpc>
              <a:spcBef>
                <a:spcPts val="0"/>
              </a:spcBef>
              <a:buNone/>
            </a:pPr>
            <a:endParaRPr lang="sk-S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fontAlgn="base">
              <a:lnSpc>
                <a:spcPct val="140000"/>
              </a:lnSpc>
              <a:spcBef>
                <a:spcPts val="0"/>
              </a:spcBef>
              <a:buNone/>
            </a:pP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 posledná známa daňová povinnosť daňovníka </a:t>
            </a:r>
            <a:r>
              <a:rPr lang="sk-SK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presiahla 16 600 €</a:t>
            </a: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daňovník je povinný platiť mesačné preddavky na daň na bežné zdaňovacie obdobie, a to vo výške 1/12 poslednej známej daňovej povinnosti. Tieto preddavky na daň sú splatné do konca každého kalendárneho mesiaca.</a:t>
            </a:r>
            <a:endParaRPr lang="sk-SK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58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048EE-EB72-461C-A05A-F1CBF227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3450"/>
          </a:xfrm>
        </p:spPr>
        <p:txBody>
          <a:bodyPr>
            <a:normAutofit fontScale="90000"/>
          </a:bodyPr>
          <a:lstStyle/>
          <a:p>
            <a:pPr algn="ctr"/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Hlavné povinnosti podnikateľa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 podávaní daňového priznania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k-SK" sz="1800" spc="300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B99280B-ED92-4E9F-8E56-384F34CA5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034" y="1148576"/>
            <a:ext cx="7906216" cy="54529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sk-S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sk-S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k-SK" sz="20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Podrobnejšie informácie o povinnostiach, možnostiach a právach živnostníkov</a:t>
            </a:r>
            <a:br>
              <a:rPr lang="sk-SK" sz="20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20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nájdete na stránke Finančnej správy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b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Daň z príjmov pre živnostníkov</a:t>
            </a:r>
            <a:endParaRPr lang="sk-S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66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048EE-EB72-461C-A05A-F1CBF227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2298"/>
          </a:xfrm>
        </p:spPr>
        <p:txBody>
          <a:bodyPr>
            <a:normAutofit fontScale="90000"/>
          </a:bodyPr>
          <a:lstStyle/>
          <a:p>
            <a:pPr algn="ctr"/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8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k-SK" sz="1800" spc="300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B99280B-ED92-4E9F-8E56-384F34CA5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0049" y="751275"/>
            <a:ext cx="8251902" cy="5355449"/>
          </a:xfrm>
        </p:spPr>
        <p:txBody>
          <a:bodyPr>
            <a:noAutofit/>
          </a:bodyPr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endParaRPr lang="sk-SK" sz="2400" b="1" dirty="0">
              <a:ln w="3175">
                <a:solidFill>
                  <a:srgbClr val="FFFF00"/>
                </a:solidFill>
              </a:ln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sk-SK" sz="2400" b="1" dirty="0">
                <a:ln w="3175">
                  <a:solidFill>
                    <a:srgbClr val="FFFF00"/>
                  </a:solidFill>
                </a:ln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ĎAKUJEM ZA POZORNOSŤ</a:t>
            </a:r>
            <a:br>
              <a:rPr lang="sk-SK" sz="2400" b="1" dirty="0">
                <a:ln w="3175">
                  <a:solidFill>
                    <a:srgbClr val="FFFF00"/>
                  </a:solidFill>
                </a:ln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br>
              <a:rPr lang="sk-SK" sz="2400" b="1" dirty="0">
                <a:ln w="3175">
                  <a:solidFill>
                    <a:srgbClr val="FFFF00"/>
                  </a:solidFill>
                </a:ln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k-SK" sz="2000" b="1" dirty="0">
                <a:ln w="3175">
                  <a:solidFill>
                    <a:srgbClr val="FFFF00"/>
                  </a:solidFill>
                </a:ln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Jana Vozáryová</a:t>
            </a:r>
            <a:br>
              <a:rPr lang="sk-SK" sz="2000" b="1" dirty="0">
                <a:ln w="3175">
                  <a:solidFill>
                    <a:srgbClr val="FFFF00"/>
                  </a:solidFill>
                </a:ln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k-SK" sz="1800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Členka Asociácie lektorov a kariérnych poradcov</a:t>
            </a:r>
            <a:br>
              <a:rPr lang="sk-SK" sz="1800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br>
              <a:rPr lang="sk-SK" sz="2000" b="1" dirty="0">
                <a:ln w="3175">
                  <a:solidFill>
                    <a:srgbClr val="FFFF00"/>
                  </a:solidFill>
                </a:ln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br>
              <a:rPr lang="sk-SK" sz="2000" b="1" dirty="0">
                <a:ln w="3175">
                  <a:solidFill>
                    <a:srgbClr val="FFFF00"/>
                  </a:solidFill>
                </a:ln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br>
              <a:rPr lang="sk-SK" sz="2000" b="1" dirty="0">
                <a:ln w="3175">
                  <a:solidFill>
                    <a:srgbClr val="FFFF00"/>
                  </a:solidFill>
                </a:ln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br>
              <a:rPr lang="sk-SK" sz="2000" b="1" dirty="0">
                <a:ln w="3175">
                  <a:solidFill>
                    <a:srgbClr val="FFFF00"/>
                  </a:solidFill>
                </a:ln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k-SK" sz="1600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Kontakt:</a:t>
            </a:r>
            <a:r>
              <a:rPr lang="sk-SK" sz="1600" b="1" dirty="0">
                <a:ln w="3175">
                  <a:solidFill>
                    <a:srgbClr val="FFFF00"/>
                  </a:solidFill>
                </a:ln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k-SK" sz="1600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jana.vozaryova@gmail.com</a:t>
            </a:r>
            <a:br>
              <a:rPr lang="sk-SK" sz="1600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k-SK" sz="1600" u="sng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www.epas.eu.sk</a:t>
            </a:r>
            <a:br>
              <a:rPr lang="sk-SK" sz="1600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sk-SK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C:\JANA UCTOVNICTVO\ALKP\logo ALKP.png">
            <a:extLst>
              <a:ext uri="{FF2B5EF4-FFF2-40B4-BE49-F238E27FC236}">
                <a16:creationId xmlns:a16="http://schemas.microsoft.com/office/drawing/2014/main" id="{C036147B-EB9A-470F-8641-31D97E011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3252" y="3687562"/>
            <a:ext cx="1872208" cy="620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289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048EE-EB72-461C-A05A-F1CBF227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942"/>
          </a:xfrm>
        </p:spPr>
        <p:txBody>
          <a:bodyPr>
            <a:normAutofit/>
          </a:bodyPr>
          <a:lstStyle/>
          <a:p>
            <a:pPr algn="ctr"/>
            <a:r>
              <a:rPr lang="sk-SK" sz="16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Práca so zákonom</a:t>
            </a:r>
            <a:br>
              <a:rPr lang="sk-SK" sz="16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6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https://www.slov-lex.sk</a:t>
            </a:r>
          </a:p>
        </p:txBody>
      </p:sp>
      <p:pic>
        <p:nvPicPr>
          <p:cNvPr id="10" name="Zástupný objekt pre obsah 9">
            <a:extLst>
              <a:ext uri="{FF2B5EF4-FFF2-40B4-BE49-F238E27FC236}">
                <a16:creationId xmlns:a16="http://schemas.microsoft.com/office/drawing/2014/main" id="{EF5F3D76-D856-4253-8A4C-89BCEA92D7C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534" t="13330" r="4563" b="6500"/>
          <a:stretch/>
        </p:blipFill>
        <p:spPr bwMode="auto">
          <a:xfrm>
            <a:off x="1092820" y="1282390"/>
            <a:ext cx="9500839" cy="48945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3ED9B89A-2110-4CBF-9B92-699233AFA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239" y="4914220"/>
            <a:ext cx="352381" cy="285714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27EFB811-0145-49ED-93F2-0F1F56650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199" y="1892240"/>
            <a:ext cx="352381" cy="285714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90167E13-ADE7-4BD4-8BF1-33521D30F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368" y="2035097"/>
            <a:ext cx="347502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55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048EE-EB72-461C-A05A-F1CBF227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996"/>
          </a:xfrm>
        </p:spPr>
        <p:txBody>
          <a:bodyPr>
            <a:normAutofit/>
          </a:bodyPr>
          <a:lstStyle/>
          <a:p>
            <a:pPr algn="ctr"/>
            <a:r>
              <a:rPr lang="sk-SK" sz="16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Práca so zákonom</a:t>
            </a:r>
            <a:br>
              <a:rPr lang="sk-SK" sz="16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6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https://www.slov-lex.sk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BA9C90C5-ADDE-43B4-9517-657891526AE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464" t="11807" r="2635" b="6119"/>
          <a:stretch/>
        </p:blipFill>
        <p:spPr bwMode="auto">
          <a:xfrm>
            <a:off x="1143949" y="1571625"/>
            <a:ext cx="9904101" cy="48180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5CBCA350-E9E4-4D31-9234-5B511BD6A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062" y="2044851"/>
            <a:ext cx="342857" cy="285714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A645B342-8D21-4721-8F99-7D3D25ECA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898" y="2970442"/>
            <a:ext cx="342857" cy="285714"/>
          </a:xfrm>
          <a:prstGeom prst="rect">
            <a:avLst/>
          </a:prstGeom>
        </p:spPr>
      </p:pic>
      <p:sp>
        <p:nvSpPr>
          <p:cNvPr id="7" name="Slnko 4">
            <a:extLst>
              <a:ext uri="{FF2B5EF4-FFF2-40B4-BE49-F238E27FC236}">
                <a16:creationId xmlns:a16="http://schemas.microsoft.com/office/drawing/2014/main" id="{4435FCBA-3223-44BD-B639-F83F846C1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9135" y="2970442"/>
            <a:ext cx="211138" cy="1778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25400" algn="ctr">
            <a:solidFill>
              <a:srgbClr val="FF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3043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048EE-EB72-461C-A05A-F1CBF227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3090"/>
          </a:xfrm>
        </p:spPr>
        <p:txBody>
          <a:bodyPr>
            <a:normAutofit/>
          </a:bodyPr>
          <a:lstStyle/>
          <a:p>
            <a:pPr algn="ctr"/>
            <a:r>
              <a:rPr lang="sk-SK" sz="16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Práca so zákonom</a:t>
            </a:r>
            <a:br>
              <a:rPr lang="sk-SK" sz="16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6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https://www.slov-lex.sk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B99280B-ED92-4E9F-8E56-384F34CA5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322"/>
            <a:ext cx="10515600" cy="481732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Možnosti vyhľadávania výrazov v texte </a:t>
            </a:r>
            <a:r>
              <a:rPr lang="sk-SK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Ctrl</a:t>
            </a:r>
            <a:r>
              <a:rPr lang="sk-SK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k-SK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4375" indent="-4460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Použitím znaku </a:t>
            </a:r>
            <a:r>
              <a:rPr lang="sk-SK" sz="20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 </a:t>
            </a: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vyhľadá prehliadač všetky jeho presné výskyty.</a:t>
            </a:r>
          </a:p>
          <a:p>
            <a:pPr marL="268288" indent="446088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Príklad: "Slovenská republika" vyhľadá Slovenská republika.</a:t>
            </a:r>
          </a:p>
          <a:p>
            <a:pPr marL="268287" indent="0">
              <a:lnSpc>
                <a:spcPct val="100000"/>
              </a:lnSpc>
              <a:spcBef>
                <a:spcPts val="0"/>
              </a:spcBef>
              <a:buNone/>
            </a:pPr>
            <a:endParaRPr lang="sk-S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4375" indent="-4460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Použitím znakov </a:t>
            </a:r>
            <a:r>
              <a:rPr lang="sk-SK" sz="20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+/- </a:t>
            </a: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 spresní, ktoré slovo sa vyhľadať musí (+) a ktoré sa má pri vyhľadaní ignorovať (-).</a:t>
            </a:r>
          </a:p>
          <a:p>
            <a:pPr marL="7143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Príklad: +slovenská -republika vyhľadá všetky predpisy, ktoré obsahujú slovo slovenská a ktoré neobsahujú slovo republika.</a:t>
            </a:r>
          </a:p>
          <a:p>
            <a:pPr marL="714375" indent="-4460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sk-S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4375" indent="-4460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Použitím znaku </a:t>
            </a:r>
            <a:r>
              <a:rPr lang="sk-SK" sz="20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 nahradí niekoľko znakov.</a:t>
            </a:r>
          </a:p>
          <a:p>
            <a:pPr marL="7143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Príklad: slov* vyhľadá všetky slová začínajúce na slov (slovo, Slovensko, slovník).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33417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048EE-EB72-461C-A05A-F1CBF227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568"/>
          </a:xfrm>
        </p:spPr>
        <p:txBody>
          <a:bodyPr>
            <a:normAutofit/>
          </a:bodyPr>
          <a:lstStyle/>
          <a:p>
            <a:pPr algn="ctr"/>
            <a:r>
              <a:rPr lang="sk-SK" sz="16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Práca so zákonom</a:t>
            </a:r>
            <a:br>
              <a:rPr lang="sk-SK" sz="16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6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https://www.slov-lex.sk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B99280B-ED92-4E9F-8E56-384F34CA5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4694"/>
            <a:ext cx="10515600" cy="481732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k-SK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k-SK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Možnosti vyhľadávania výrazov v texte </a:t>
            </a:r>
            <a:r>
              <a:rPr lang="sk-SK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Ctrl</a:t>
            </a:r>
            <a:r>
              <a:rPr lang="sk-SK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k-SK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4375" indent="-4460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Použitím znaku </a:t>
            </a:r>
            <a:r>
              <a:rPr lang="sk-SK" sz="20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 nahradí jeden znak.</a:t>
            </a:r>
          </a:p>
          <a:p>
            <a:pPr marL="7143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Príklad: </a:t>
            </a:r>
            <a:r>
              <a:rPr lang="sk-SK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</a:t>
            </a: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vyhľadá všetky slová, ktoré začínajúce písmenami </a:t>
            </a:r>
            <a:r>
              <a:rPr lang="sk-SK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</a:t>
            </a: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končiace ďalším ľubovoľným jedným písmenom (sloh, slon).</a:t>
            </a:r>
          </a:p>
          <a:p>
            <a:pPr marL="714375" indent="-4460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sk-SK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4375" indent="-44608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Použitím znaku </a:t>
            </a:r>
            <a:r>
              <a:rPr lang="sk-SK" sz="20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</a:t>
            </a: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 stanoví rozsah, v akom sa majú slová hľadať.</a:t>
            </a:r>
          </a:p>
          <a:p>
            <a:pPr marL="7143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Príklad: "slovenská republika" ~ 5 vyhľadá všetky predpisy, v ktorom je slovo slovenská vzdialené od slova republika najviac 5 slov.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01619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048EE-EB72-461C-A05A-F1CBF227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0358"/>
          </a:xfrm>
        </p:spPr>
        <p:txBody>
          <a:bodyPr>
            <a:normAutofit/>
          </a:bodyPr>
          <a:lstStyle/>
          <a:p>
            <a:pPr algn="ctr"/>
            <a:r>
              <a:rPr lang="sk-SK" sz="16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Vyhľadávanie informácií – závierka</a:t>
            </a:r>
            <a:br>
              <a:rPr lang="sk-SK" sz="16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6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6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Finančná správa</a:t>
            </a:r>
            <a:endParaRPr lang="sk-SK" sz="1600" spc="300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B99280B-ED92-4E9F-8E56-384F34CA5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096"/>
            <a:ext cx="10515600" cy="492055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k-SK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sk-SK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FE627EB6-9C1E-4888-BDB9-F6C80B175B0E}"/>
              </a:ext>
            </a:extLst>
          </p:cNvPr>
          <p:cNvPicPr/>
          <p:nvPr/>
        </p:nvPicPr>
        <p:blipFill rotWithShape="1">
          <a:blip r:embed="rId3" cstate="print"/>
          <a:srcRect l="13064" t="10584" r="14499" b="4449"/>
          <a:stretch/>
        </p:blipFill>
        <p:spPr bwMode="auto">
          <a:xfrm>
            <a:off x="1483112" y="1572322"/>
            <a:ext cx="9233210" cy="49205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nko 2">
            <a:extLst>
              <a:ext uri="{FF2B5EF4-FFF2-40B4-BE49-F238E27FC236}">
                <a16:creationId xmlns:a16="http://schemas.microsoft.com/office/drawing/2014/main" id="{AADD28AF-4733-415C-90DE-674E96FE221E}"/>
              </a:ext>
            </a:extLst>
          </p:cNvPr>
          <p:cNvSpPr/>
          <p:nvPr/>
        </p:nvSpPr>
        <p:spPr>
          <a:xfrm>
            <a:off x="6947209" y="1690688"/>
            <a:ext cx="301083" cy="200722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Slnko 5">
            <a:extLst>
              <a:ext uri="{FF2B5EF4-FFF2-40B4-BE49-F238E27FC236}">
                <a16:creationId xmlns:a16="http://schemas.microsoft.com/office/drawing/2014/main" id="{B72B623A-F109-4756-88BE-74245260192E}"/>
              </a:ext>
            </a:extLst>
          </p:cNvPr>
          <p:cNvSpPr/>
          <p:nvPr/>
        </p:nvSpPr>
        <p:spPr>
          <a:xfrm>
            <a:off x="8114370" y="3593829"/>
            <a:ext cx="301083" cy="200722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7406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048EE-EB72-461C-A05A-F1CBF227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0719"/>
          </a:xfrm>
        </p:spPr>
        <p:txBody>
          <a:bodyPr>
            <a:normAutofit/>
          </a:bodyPr>
          <a:lstStyle/>
          <a:p>
            <a:pPr algn="ctr"/>
            <a:r>
              <a:rPr lang="sk-SK" sz="16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Vyhľadávanie informácií – závierka</a:t>
            </a:r>
            <a:br>
              <a:rPr lang="sk-SK" sz="16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6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6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Finančná správa</a:t>
            </a:r>
            <a:endParaRPr lang="sk-SK" sz="1600" spc="300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B99280B-ED92-4E9F-8E56-384F34CA5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322"/>
            <a:ext cx="10515600" cy="481732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k-SK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sk-SK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58BC71B3-6FB2-47AF-9F2D-0F354FC4B250}"/>
              </a:ext>
            </a:extLst>
          </p:cNvPr>
          <p:cNvPicPr/>
          <p:nvPr/>
        </p:nvPicPr>
        <p:blipFill rotWithShape="1">
          <a:blip r:embed="rId3" cstate="print"/>
          <a:srcRect l="14719" t="15288" r="14994" b="3861"/>
          <a:stretch/>
        </p:blipFill>
        <p:spPr bwMode="auto">
          <a:xfrm>
            <a:off x="1115122" y="1690687"/>
            <a:ext cx="9790771" cy="48021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65C0DBC3-8913-4A18-B21A-18AE69BCB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8391" y="3986561"/>
            <a:ext cx="347502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77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048EE-EB72-461C-A05A-F1CBF227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114"/>
          </a:xfrm>
        </p:spPr>
        <p:txBody>
          <a:bodyPr>
            <a:normAutofit/>
          </a:bodyPr>
          <a:lstStyle/>
          <a:p>
            <a:pPr algn="ctr"/>
            <a:r>
              <a:rPr lang="sk-SK" sz="16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Vyhľadávanie informácií – závierka</a:t>
            </a:r>
            <a:br>
              <a:rPr lang="sk-SK" sz="16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k-SK" sz="16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k-SK" sz="1600" b="1" spc="3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Finančná správa</a:t>
            </a:r>
            <a:endParaRPr lang="sk-SK" sz="1600" spc="300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B99280B-ED92-4E9F-8E56-384F34CA5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322"/>
            <a:ext cx="10515600" cy="481732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k-SK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sk-SK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E74855CD-3759-4425-BD19-9EA8AADF5545}"/>
              </a:ext>
            </a:extLst>
          </p:cNvPr>
          <p:cNvPicPr/>
          <p:nvPr/>
        </p:nvPicPr>
        <p:blipFill rotWithShape="1">
          <a:blip r:embed="rId3"/>
          <a:srcRect l="6962" t="11996" r="6490" b="16022"/>
          <a:stretch/>
        </p:blipFill>
        <p:spPr bwMode="auto">
          <a:xfrm>
            <a:off x="1828799" y="1628774"/>
            <a:ext cx="9077093" cy="4864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6A79AE21-056F-4E9E-845E-552E9938A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345" y="1712990"/>
            <a:ext cx="342857" cy="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1023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6729</TotalTime>
  <Words>885</Words>
  <Application>Microsoft Office PowerPoint</Application>
  <PresentationFormat>Širokouhlá</PresentationFormat>
  <Paragraphs>173</Paragraphs>
  <Slides>29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Tahoma</vt:lpstr>
      <vt:lpstr>Wingdings</vt:lpstr>
      <vt:lpstr>Motív balíka Office</vt:lpstr>
      <vt:lpstr>CoWorking Banská Bystrica, Tr. SNP 62, 974 01 Banská Bystrica </vt:lpstr>
      <vt:lpstr>Práca so zákonom https://www.slov-lex.sk</vt:lpstr>
      <vt:lpstr>Práca so zákonom https://www.slov-lex.sk</vt:lpstr>
      <vt:lpstr>Práca so zákonom https://www.slov-lex.sk</vt:lpstr>
      <vt:lpstr>Práca so zákonom https://www.slov-lex.sk</vt:lpstr>
      <vt:lpstr>Práca so zákonom https://www.slov-lex.sk</vt:lpstr>
      <vt:lpstr>Vyhľadávanie informácií – závierka  Finančná správa</vt:lpstr>
      <vt:lpstr>Vyhľadávanie informácií – závierka  Finančná správa</vt:lpstr>
      <vt:lpstr>Vyhľadávanie informácií – závierka  Finančná správa</vt:lpstr>
      <vt:lpstr>Vyhľadávanie informácií – závierka  Finančná správa</vt:lpstr>
      <vt:lpstr>Vyhľadávanie informácií – závierka  Finančná správa</vt:lpstr>
      <vt:lpstr>Vyhľadávanie informácií – závierka  Finančná správa</vt:lpstr>
      <vt:lpstr>  Hlavné zmeny v  zákone o účtovníctve č. 431/2002 Z.z.   Zákon o účtovníctve v znení od 01.01.2018 číslo 275/2017 Z.z.   </vt:lpstr>
      <vt:lpstr>  Hlavné zmeny v  zákone o účtovníctve č. 431/2002 Z.z.   Zákon o účtovníctve v znení od 01.01.2018 číslo 275/2017 Z.z.   </vt:lpstr>
      <vt:lpstr>   Hlavné povinnosti podnikateľa pri podávaní daňového priznania     </vt:lpstr>
      <vt:lpstr>   Hlavné povinnosti podnikateľa pri podávaní daňového priznania     </vt:lpstr>
      <vt:lpstr>   Hlavné povinnosti podnikateľa pri podávaní daňového priznania - výdavky     </vt:lpstr>
      <vt:lpstr>   Hlavné povinnosti podnikateľa pri podávaní daňového priznania - výdavky     </vt:lpstr>
      <vt:lpstr>   Hlavné povinnosti podnikateľa pri podávaní daňového priznania - výdavky     </vt:lpstr>
      <vt:lpstr>   Hlavné povinnosti podnikateľa pri podávaní daňového priznania - výdavky     </vt:lpstr>
      <vt:lpstr>   Hlavné povinnosti podnikateľa pri podávaní daňového priznania- výdavky     </vt:lpstr>
      <vt:lpstr>   Hlavné povinnosti podnikateľa pri podávaní daňového priznania- výdavky     </vt:lpstr>
      <vt:lpstr>   Hlavné povinnosti podnikateľa pri podávaní daňového priznania     </vt:lpstr>
      <vt:lpstr>   Hlavné povinnosti podnikateľa pri podávaní daňového priznania     </vt:lpstr>
      <vt:lpstr>   Hlavné povinnosti podnikateľa pri podávaní daňového priznania     </vt:lpstr>
      <vt:lpstr>   Hlavné povinnosti podnikateľa pri podávaní daňového priznania     </vt:lpstr>
      <vt:lpstr>   Hlavné povinnosti podnikateľa pri podávaní daňového priznania     </vt:lpstr>
      <vt:lpstr>   Hlavné povinnosti podnikateľa pri podávaní daňového priznania     </vt:lpstr>
      <vt:lpstr>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Agentúra FamerEko s.r.o., Partizánska 51, 951 93 Topoľčianky www.famer.sk</dc:title>
  <dc:creator>Jana</dc:creator>
  <cp:lastModifiedBy>Jana</cp:lastModifiedBy>
  <cp:revision>266</cp:revision>
  <dcterms:created xsi:type="dcterms:W3CDTF">2017-11-20T05:33:40Z</dcterms:created>
  <dcterms:modified xsi:type="dcterms:W3CDTF">2018-03-08T07:05:00Z</dcterms:modified>
</cp:coreProperties>
</file>